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697" r:id="rId3"/>
    <p:sldId id="776" r:id="rId4"/>
    <p:sldId id="767" r:id="rId5"/>
    <p:sldId id="773" r:id="rId6"/>
    <p:sldId id="751" r:id="rId7"/>
    <p:sldId id="699" r:id="rId8"/>
    <p:sldId id="700" r:id="rId9"/>
    <p:sldId id="748" r:id="rId10"/>
    <p:sldId id="778" r:id="rId11"/>
    <p:sldId id="777" r:id="rId12"/>
    <p:sldId id="742" r:id="rId13"/>
    <p:sldId id="732" r:id="rId14"/>
    <p:sldId id="764" r:id="rId15"/>
    <p:sldId id="743" r:id="rId16"/>
    <p:sldId id="709" r:id="rId17"/>
    <p:sldId id="710" r:id="rId18"/>
    <p:sldId id="712" r:id="rId19"/>
    <p:sldId id="781" r:id="rId20"/>
    <p:sldId id="714" r:id="rId21"/>
    <p:sldId id="466" r:id="rId22"/>
    <p:sldId id="775" r:id="rId23"/>
    <p:sldId id="780" r:id="rId24"/>
    <p:sldId id="779" r:id="rId25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15" autoAdjust="0"/>
    <p:restoredTop sz="91166" autoAdjust="0"/>
  </p:normalViewPr>
  <p:slideViewPr>
    <p:cSldViewPr>
      <p:cViewPr>
        <p:scale>
          <a:sx n="59" d="100"/>
          <a:sy n="59" d="100"/>
        </p:scale>
        <p:origin x="-239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42807B-889C-4E85-B1AC-25E2E75CD1EA}" type="datetimeFigureOut">
              <a:rPr lang="en-US"/>
              <a:pPr>
                <a:defRPr/>
              </a:pPr>
              <a:t>11/20/2018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7E3B3C-3A39-4F1E-9751-B699879677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DE8D27-7047-423B-A40E-77934941DC6D}" type="datetimeFigureOut">
              <a:rPr lang="en-US"/>
              <a:pPr>
                <a:defRPr/>
              </a:pPr>
              <a:t>11/20/2018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US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45D168-FEFF-4AA1-9CA2-1343D75C3E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9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/index.php?title=Everyday.com&amp;action=edit&amp;redlink=1" TargetMode="External"/><Relationship Id="rId3" Type="http://schemas.openxmlformats.org/officeDocument/2006/relationships/hyperlink" Target="http://en.wikipedia.org/wiki/CyberCity" TargetMode="External"/><Relationship Id="rId7" Type="http://schemas.openxmlformats.org/officeDocument/2006/relationships/hyperlink" Target="http://en.wikipedia.org/w/index.php?title=Get2net&amp;action=edit&amp;redlink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Janus_Friis" TargetMode="External"/><Relationship Id="rId11" Type="http://schemas.openxmlformats.org/officeDocument/2006/relationships/hyperlink" Target="http://en.wikipedia.org/wiki/University_of_Michigan,_Ann_Arbor" TargetMode="External"/><Relationship Id="rId5" Type="http://schemas.openxmlformats.org/officeDocument/2006/relationships/hyperlink" Target="http://en.wikipedia.org/wiki/Tele2" TargetMode="External"/><Relationship Id="rId10" Type="http://schemas.openxmlformats.org/officeDocument/2006/relationships/hyperlink" Target="http://en.wikipedia.org/wiki/Sweden" TargetMode="External"/><Relationship Id="rId4" Type="http://schemas.openxmlformats.org/officeDocument/2006/relationships/hyperlink" Target="http://en.wikipedia.org/wiki/Internet_service_provider" TargetMode="External"/><Relationship Id="rId9" Type="http://schemas.openxmlformats.org/officeDocument/2006/relationships/hyperlink" Target="http://en.wikipedia.org/wiki/Uppsala_Universit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dirty="0"/>
              <a:t>Janus Friis: </a:t>
            </a:r>
            <a:r>
              <a:rPr lang="da-DK" sz="1200" dirty="0" err="1"/>
              <a:t>Skype</a:t>
            </a:r>
            <a:endParaRPr lang="da-DK" sz="1200" dirty="0"/>
          </a:p>
          <a:p>
            <a:r>
              <a:rPr lang="en-US" dirty="0" err="1"/>
              <a:t>Friis</a:t>
            </a:r>
            <a:r>
              <a:rPr lang="en-US" dirty="0"/>
              <a:t> had no formal higher education, dropping out of high school before starting a job at the help desk of </a:t>
            </a:r>
            <a:r>
              <a:rPr lang="en-US" dirty="0" err="1">
                <a:hlinkClick r:id="rId3" tooltip="CyberCity"/>
              </a:rPr>
              <a:t>CyberCity</a:t>
            </a:r>
            <a:r>
              <a:rPr lang="en-US" dirty="0"/>
              <a:t>, one of Denmark’s first </a:t>
            </a:r>
            <a:r>
              <a:rPr lang="en-US" dirty="0">
                <a:hlinkClick r:id="rId4" tooltip="Internet service provider"/>
              </a:rPr>
              <a:t>Internet service providers</a:t>
            </a:r>
            <a:r>
              <a:rPr lang="en-US" dirty="0"/>
              <a:t>. He met </a:t>
            </a:r>
            <a:r>
              <a:rPr lang="en-US" dirty="0" err="1"/>
              <a:t>Zennström</a:t>
            </a:r>
            <a:r>
              <a:rPr lang="en-US" dirty="0"/>
              <a:t> in 1996. At that time, </a:t>
            </a:r>
            <a:r>
              <a:rPr lang="en-US" dirty="0" err="1"/>
              <a:t>Zennström</a:t>
            </a:r>
            <a:r>
              <a:rPr lang="en-US" dirty="0"/>
              <a:t> headed </a:t>
            </a:r>
            <a:r>
              <a:rPr lang="en-US" dirty="0">
                <a:hlinkClick r:id="rId5" tooltip="Tele2"/>
              </a:rPr>
              <a:t>Tele2</a:t>
            </a:r>
            <a:r>
              <a:rPr lang="en-US" dirty="0"/>
              <a:t> in Denmark, and </a:t>
            </a:r>
            <a:r>
              <a:rPr lang="en-US" dirty="0" err="1"/>
              <a:t>Friis</a:t>
            </a:r>
            <a:r>
              <a:rPr lang="en-US" dirty="0"/>
              <a:t> was hired to run its customer support </a:t>
            </a:r>
            <a:r>
              <a:rPr lang="en-US" baseline="30000" dirty="0">
                <a:hlinkClick r:id="rId6"/>
              </a:rPr>
              <a:t>[2]</a:t>
            </a:r>
            <a:r>
              <a:rPr lang="en-US" dirty="0"/>
              <a:t>. </a:t>
            </a:r>
            <a:r>
              <a:rPr lang="en-US" dirty="0" err="1"/>
              <a:t>Friis</a:t>
            </a:r>
            <a:r>
              <a:rPr lang="en-US" dirty="0"/>
              <a:t> and </a:t>
            </a:r>
            <a:r>
              <a:rPr lang="en-US" dirty="0" err="1"/>
              <a:t>Zennström</a:t>
            </a:r>
            <a:r>
              <a:rPr lang="en-US" dirty="0"/>
              <a:t> worked together at Tele2 to launch </a:t>
            </a:r>
            <a:r>
              <a:rPr lang="en-US" dirty="0">
                <a:hlinkClick r:id="rId7" tooltip="Get2net (page does not exist)"/>
              </a:rPr>
              <a:t>get2net</a:t>
            </a:r>
            <a:r>
              <a:rPr lang="en-US" dirty="0"/>
              <a:t>, another Danish ISP, and the portal </a:t>
            </a:r>
            <a:r>
              <a:rPr lang="en-US" dirty="0">
                <a:hlinkClick r:id="rId8" tooltip="Everyday.com (page does not exist)"/>
              </a:rPr>
              <a:t>everyday.com</a:t>
            </a:r>
            <a:r>
              <a:rPr lang="en-US" dirty="0"/>
              <a:t>.</a:t>
            </a:r>
          </a:p>
          <a:p>
            <a:r>
              <a:rPr lang="en-US" dirty="0" err="1"/>
              <a:t>Zennström</a:t>
            </a:r>
            <a:r>
              <a:rPr lang="en-US" dirty="0"/>
              <a:t> has dual degrees in Business Administration (</a:t>
            </a:r>
            <a:r>
              <a:rPr lang="en-US" dirty="0" err="1"/>
              <a:t>BSc</a:t>
            </a:r>
            <a:r>
              <a:rPr lang="en-US" dirty="0"/>
              <a:t>) and Engineering Physics (</a:t>
            </a:r>
            <a:r>
              <a:rPr lang="en-US" dirty="0" err="1"/>
              <a:t>MSc</a:t>
            </a:r>
            <a:r>
              <a:rPr lang="en-US" dirty="0"/>
              <a:t>) from </a:t>
            </a:r>
            <a:r>
              <a:rPr lang="en-US" dirty="0">
                <a:hlinkClick r:id="rId9" tooltip="Uppsala University"/>
              </a:rPr>
              <a:t>Uppsala University</a:t>
            </a:r>
            <a:r>
              <a:rPr lang="en-US" dirty="0"/>
              <a:t> in </a:t>
            </a:r>
            <a:r>
              <a:rPr lang="en-US" dirty="0">
                <a:hlinkClick r:id="rId10" tooltip="Sweden"/>
              </a:rPr>
              <a:t>Sweden</a:t>
            </a:r>
            <a:r>
              <a:rPr lang="en-US" dirty="0"/>
              <a:t>. He spent his final year at </a:t>
            </a:r>
            <a:r>
              <a:rPr lang="en-US" dirty="0">
                <a:hlinkClick r:id="rId11" tooltip="University of Michigan, Ann Arbor"/>
              </a:rPr>
              <a:t>University of Michigan, Ann Arbor</a:t>
            </a:r>
            <a:r>
              <a:rPr lang="en-US" dirty="0"/>
              <a:t>, USA.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D168-FEFF-4AA1-9CA2-1343D75C3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2869-709E-4C6D-A6F6-0F8604685506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BAA8-40A0-4964-9114-B1958D9F8C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5115-BBD7-4361-AC26-E8FFA3B4C95F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A24D-C73B-4367-A060-6FBF70A0B2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5255-2573-477F-BAD3-38D9CFCF9DE1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C61A-A33C-472C-BA47-DE111D897D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E93D-B265-4958-B36B-0DA087F7C199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8D2B-9F13-4FEC-AFDA-58A58D2D66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BB92-51F3-49D2-9136-B0F0DEFB3362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7A76-94D8-44BB-8428-BFB0C772A1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801B-3032-432B-BBA4-FE3DA81420AC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8EE-6476-4E41-A8B2-82AA64F683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3DB7-20EF-4A19-A8A5-D48795656E13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7D78-61A7-42B5-ABD3-DF0CAE3A84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3D14-FE0B-432D-B9E0-702B342C2BAE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AD24-61B3-412D-9333-71FC720428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B824-5412-40FE-A06C-EE8C1B514209}" type="datetime1">
              <a:rPr lang="en-US" smtClean="0"/>
              <a:t>11/20/2018</a:t>
            </a:fld>
            <a:endParaRPr lang="en-US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1149-3732-4DE6-B6EF-4D84A20E43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07E8-4ED3-488F-ABF0-1B61E12DBAEB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C288-47CA-41C5-B3A8-516809631C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7617-9626-44B5-963C-4120EBE3F7B1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7663-E78A-4E5D-883F-6AC9D20717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90FDC1-5FB6-4C71-A471-2462079E1554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n-NO"/>
              <a:t>ikek 10 Organisation Identitet og netværk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00AAA-5878-41E7-841C-3263E79FFC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heguardian.com/internationa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brand.com/views/key-takeaways-from-best-global-brands-2018-summit/" TargetMode="External"/><Relationship Id="rId2" Type="http://schemas.openxmlformats.org/officeDocument/2006/relationships/hyperlink" Target="http://interbrand.com/views/the-four-ages-of-brand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Bv1wLuY3K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nterbrand.com/views/the-four-ages-of-brandin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orbes.com/powerful-people/list/#tab:overal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collection/most-influential-people-201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echnologyreview.com/lists/innovators-under-35/201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556792"/>
            <a:ext cx="7772400" cy="2214562"/>
          </a:xfrm>
        </p:spPr>
        <p:txBody>
          <a:bodyPr rtlCol="0"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interkulturel erhvervskommunikation </a:t>
            </a:r>
            <a:br>
              <a:rPr lang="da-DK" dirty="0"/>
            </a:br>
            <a:r>
              <a:rPr lang="en-US" dirty="0" err="1"/>
              <a:t>ikek</a:t>
            </a:r>
            <a:r>
              <a:rPr lang="en-US" dirty="0"/>
              <a:t> 10 ‘</a:t>
            </a:r>
            <a:r>
              <a:rPr lang="en-US" dirty="0" err="1"/>
              <a:t>svar</a:t>
            </a:r>
            <a:r>
              <a:rPr lang="en-US" dirty="0"/>
              <a:t>’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err="1"/>
              <a:t>organisation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identitet</a:t>
            </a:r>
            <a:r>
              <a:rPr lang="en-US" sz="3600" dirty="0"/>
              <a:t> </a:t>
            </a:r>
            <a:r>
              <a:rPr lang="en-US" sz="3600" dirty="0" err="1"/>
              <a:t>og</a:t>
            </a:r>
            <a:r>
              <a:rPr lang="en-US" sz="3600" dirty="0"/>
              <a:t> </a:t>
            </a:r>
            <a:r>
              <a:rPr lang="en-US" sz="3600" dirty="0" err="1"/>
              <a:t>netværk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epi  KU 2018</a:t>
            </a:r>
          </a:p>
        </p:txBody>
      </p:sp>
      <p:sp>
        <p:nvSpPr>
          <p:cNvPr id="2055" name="Tekstboks 6"/>
          <p:cNvSpPr txBox="1">
            <a:spLocks noChangeArrowheads="1"/>
          </p:cNvSpPr>
          <p:nvPr/>
        </p:nvSpPr>
        <p:spPr bwMode="auto">
          <a:xfrm>
            <a:off x="214282" y="5796553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a-DK" sz="1600" dirty="0"/>
              <a:t>En (...) menneskelig konsekvens ved netværkssamfundet er, at identitet bliver en livsopgave (Henrik Dahl)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1182-C538-467E-811C-289C84D4540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pic>
        <p:nvPicPr>
          <p:cNvPr id="2" name="Billede 1">
            <a:hlinkClick r:id="rId2"/>
            <a:extLst>
              <a:ext uri="{FF2B5EF4-FFF2-40B4-BE49-F238E27FC236}">
                <a16:creationId xmlns:a16="http://schemas.microsoft.com/office/drawing/2014/main" xmlns="" id="{920FEF3F-5C96-4F70-A632-22EF9D75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3113" y="-747464"/>
            <a:ext cx="14490225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1182-C538-467E-811C-289C84D4540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7" y="-1107504"/>
            <a:ext cx="18685007" cy="1123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8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116632"/>
            <a:ext cx="6949436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/>
              <a:t>Kommentér udtrykket ’</a:t>
            </a:r>
            <a:r>
              <a:rPr lang="da-DK" sz="2400" dirty="0" err="1"/>
              <a:t>Afsynkronisering</a:t>
            </a:r>
            <a:r>
              <a:rPr lang="da-DK" sz="2400" dirty="0"/>
              <a:t> af tid’</a:t>
            </a:r>
          </a:p>
          <a:p>
            <a:r>
              <a:rPr lang="da-DK" sz="2400" dirty="0"/>
              <a:t>Fra synkronisering af afgangstider, arbejdslivet, privatlivet (inkl. yngelplejen) til en deadlinestyret organisering</a:t>
            </a:r>
          </a:p>
          <a:p>
            <a:r>
              <a:rPr lang="da-DK" sz="2400" dirty="0"/>
              <a:t>Etableringen af et online-samtidsrum uanset tidszoner</a:t>
            </a:r>
          </a:p>
          <a:p>
            <a:endParaRPr lang="da-DK" sz="2400" dirty="0"/>
          </a:p>
          <a:p>
            <a:pPr marL="0" indent="0">
              <a:buNone/>
            </a:pPr>
            <a:r>
              <a:rPr lang="da-DK" sz="2400" dirty="0"/>
              <a:t>Hvordan berører denne </a:t>
            </a:r>
            <a:r>
              <a:rPr lang="da-DK" sz="2400" dirty="0" err="1"/>
              <a:t>afsynkronisering</a:t>
            </a:r>
            <a:r>
              <a:rPr lang="da-DK" sz="2400" dirty="0"/>
              <a:t> dig personligt?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/>
              <a:t>Kommentér sammenhængen mellem storbyen og netværkssamfundet</a:t>
            </a:r>
          </a:p>
          <a:p>
            <a:r>
              <a:rPr lang="da-DK" sz="2400" dirty="0"/>
              <a:t>Arbejdstagere, eller snarere ’</a:t>
            </a:r>
            <a:r>
              <a:rPr lang="da-DK" sz="2400" dirty="0" err="1"/>
              <a:t>free</a:t>
            </a:r>
            <a:r>
              <a:rPr lang="da-DK" sz="2400" dirty="0"/>
              <a:t> agents’, og netværksvirksomheder søger hen til samme metropoler (hubs)</a:t>
            </a:r>
          </a:p>
          <a:p>
            <a:pPr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4A2F-902D-443F-A30A-4AE5AFA56A89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xmlns="" id="{35969A0E-D2AA-4E64-BDBE-12D9A53B7153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solidFill>
                  <a:srgbClr val="FF0000"/>
                </a:solidFill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  <p:extLst>
      <p:ext uri="{BB962C8B-B14F-4D97-AF65-F5344CB8AC3E}">
        <p14:creationId xmlns:p14="http://schemas.microsoft.com/office/powerpoint/2010/main" val="338132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620688"/>
            <a:ext cx="6949436" cy="58087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/>
              <a:t>Hvilke sociale konsekvenser har netværkssamfundet?</a:t>
            </a:r>
          </a:p>
          <a:p>
            <a:r>
              <a:rPr lang="da-DK" sz="2400" dirty="0"/>
              <a:t>Mindre interaktion med folk der laver noget andet end én selv</a:t>
            </a:r>
          </a:p>
          <a:p>
            <a:r>
              <a:rPr lang="da-DK" sz="2400" dirty="0"/>
              <a:t>Subkulturunderholdning: fra DR til (a)sociale medier (og indflydelse på sproget)</a:t>
            </a:r>
          </a:p>
          <a:p>
            <a:r>
              <a:rPr lang="da-DK" sz="2400" dirty="0"/>
              <a:t>Identitet  bliver en livsopgave</a:t>
            </a:r>
          </a:p>
          <a:p>
            <a:r>
              <a:rPr lang="da-DK" sz="2400" dirty="0"/>
              <a:t>Polycentrisk tilværelse</a:t>
            </a:r>
          </a:p>
          <a:p>
            <a:r>
              <a:rPr lang="da-DK" sz="2400" dirty="0"/>
              <a:t>Chefer som træner (som kan fyres)</a:t>
            </a:r>
          </a:p>
          <a:p>
            <a:r>
              <a:rPr lang="da-DK" sz="2400" dirty="0"/>
              <a:t>Nationalisme som reaktion på de facto opløsning </a:t>
            </a:r>
          </a:p>
          <a:p>
            <a:r>
              <a:rPr lang="da-DK" sz="2400" dirty="0"/>
              <a:t>Fra Industrisammenslutninger over selvstændige profitcentrer til </a:t>
            </a:r>
            <a:r>
              <a:rPr lang="da-DK" sz="2400" dirty="0" err="1"/>
              <a:t>micro</a:t>
            </a:r>
            <a:r>
              <a:rPr lang="da-DK" sz="2400" dirty="0"/>
              <a:t>-entrepreneurship og </a:t>
            </a:r>
            <a:r>
              <a:rPr lang="da-DK" sz="2400" dirty="0" err="1"/>
              <a:t>free</a:t>
            </a:r>
            <a:r>
              <a:rPr lang="da-DK" sz="2400" dirty="0"/>
              <a:t> agents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D441-19EC-4D27-94F5-0E5773D5AE09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xmlns="" id="{392D850F-D353-4549-BF02-5AD1F745932C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solidFill>
                  <a:srgbClr val="FF0000"/>
                </a:solidFill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214290"/>
            <a:ext cx="6949436" cy="621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Hvilke politisk-økonomiske konsekvenser har netværkssamfundet?</a:t>
            </a:r>
          </a:p>
          <a:p>
            <a:r>
              <a:rPr lang="da-DK" sz="2400" dirty="0"/>
              <a:t>Statens krise (Nationens krise)</a:t>
            </a:r>
          </a:p>
          <a:p>
            <a:r>
              <a:rPr lang="da-DK" sz="2400" dirty="0"/>
              <a:t>Afindustrialisering (</a:t>
            </a:r>
            <a:r>
              <a:rPr lang="da-DK" sz="2400" dirty="0" err="1"/>
              <a:t>geopolitsk</a:t>
            </a:r>
            <a:r>
              <a:rPr lang="da-DK" sz="2400" dirty="0"/>
              <a:t> betydning)</a:t>
            </a:r>
          </a:p>
          <a:p>
            <a:r>
              <a:rPr lang="da-DK" sz="2400" dirty="0"/>
              <a:t>Utro specialister (konkurrenceklausuler)</a:t>
            </a:r>
          </a:p>
          <a:p>
            <a:r>
              <a:rPr lang="da-DK" sz="2400" dirty="0"/>
              <a:t>Større uligheder i samfundet (Den fjerde verden, Rutinearbejder, Servicearbejder og Symbolanalytiker)</a:t>
            </a:r>
          </a:p>
          <a:p>
            <a:pPr marL="0" indent="0">
              <a:buNone/>
            </a:pPr>
            <a:r>
              <a:rPr lang="da-DK" sz="2400" dirty="0"/>
              <a:t>Kommentér Qvortrups begreb ‘</a:t>
            </a:r>
            <a:r>
              <a:rPr lang="da-DK" sz="2400" dirty="0" err="1"/>
              <a:t>usamtidighed</a:t>
            </a:r>
            <a:r>
              <a:rPr lang="da-DK" sz="2400" dirty="0"/>
              <a:t>’ i hvordan vi beskriver Danmark</a:t>
            </a:r>
          </a:p>
          <a:p>
            <a:r>
              <a:rPr lang="da-DK" sz="2400" dirty="0"/>
              <a:t>Identitetsunderstøttende beskrivelse (1800-tallet)</a:t>
            </a:r>
          </a:p>
          <a:p>
            <a:r>
              <a:rPr lang="da-DK" sz="2400" dirty="0"/>
              <a:t>Politisk beskrivelse (1900-tallet)</a:t>
            </a:r>
          </a:p>
          <a:p>
            <a:r>
              <a:rPr lang="da-DK" sz="2400" dirty="0"/>
              <a:t>Videnskabelig beskrivelse (nutiden)</a:t>
            </a:r>
          </a:p>
          <a:p>
            <a:pPr marL="0" indent="0">
              <a:buNone/>
            </a:pPr>
            <a:r>
              <a:rPr lang="da-DK" sz="2400" dirty="0"/>
              <a:t>Sker ovenstående også i andre kulturer I kender?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6636-4239-40EE-9D32-F81DB80559F1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xmlns="" id="{E9484A60-6753-4264-AA01-627187B2CFD9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solidFill>
                  <a:srgbClr val="FF0000"/>
                </a:solidFill>
                <a:latin typeface="+mj-lt"/>
              </a:rPr>
              <a:t>Politisk-økonomiske konsekvenser </a:t>
            </a:r>
            <a:r>
              <a:rPr lang="da-DK" dirty="0">
                <a:latin typeface="+mj-lt"/>
              </a:rPr>
              <a:t>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  <p:extLst>
      <p:ext uri="{BB962C8B-B14F-4D97-AF65-F5344CB8AC3E}">
        <p14:creationId xmlns:p14="http://schemas.microsoft.com/office/powerpoint/2010/main" val="27429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214290"/>
            <a:ext cx="6949436" cy="621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Kommentér begreberne højre/venstre samt centrum/periferi 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28FF-6EB5-4DE0-B961-0E6BA3B5A457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xmlns="" id="{E8FF03E3-6505-4394-9AEC-1488A1392B8B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solidFill>
                  <a:srgbClr val="FF0000"/>
                </a:solidFill>
                <a:latin typeface="+mj-lt"/>
              </a:rPr>
              <a:t>Politisk-økonomiske konsekvenser</a:t>
            </a:r>
            <a:r>
              <a:rPr lang="da-DK" dirty="0">
                <a:latin typeface="+mj-lt"/>
              </a:rPr>
              <a:t>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  <p:extLst>
      <p:ext uri="{BB962C8B-B14F-4D97-AF65-F5344CB8AC3E}">
        <p14:creationId xmlns:p14="http://schemas.microsoft.com/office/powerpoint/2010/main" val="329220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543A68-3EE5-4EA0-94D0-2F2026BEFA1D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25747-5BDA-49DE-9CF8-D64928DD95E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ikek 10 Organisation Identitet og netværk</a:t>
            </a:r>
            <a:endParaRPr lang="en-US" dirty="0"/>
          </a:p>
        </p:txBody>
      </p:sp>
      <p:sp>
        <p:nvSpPr>
          <p:cNvPr id="11" name="Tekstboks 10"/>
          <p:cNvSpPr txBox="1"/>
          <p:nvPr/>
        </p:nvSpPr>
        <p:spPr>
          <a:xfrm>
            <a:off x="2051720" y="785794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da-DK" sz="2400" dirty="0" err="1">
                <a:latin typeface="+mj-lt"/>
                <a:ea typeface="Calibri"/>
                <a:cs typeface="Times New Roman"/>
              </a:rPr>
              <a:t>Radich</a:t>
            </a:r>
            <a:r>
              <a:rPr lang="da-DK" sz="2400" dirty="0">
                <a:latin typeface="+mj-lt"/>
                <a:ea typeface="Calibri"/>
                <a:cs typeface="Times New Roman"/>
              </a:rPr>
              <a:t>, Printz &amp; Drejer: Innovation i virksomheden: Behov for nye organisationer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endParaRPr lang="da-DK" sz="2400" dirty="0">
              <a:latin typeface="Calibri" pitchFamily="34" charset="0"/>
            </a:endParaRPr>
          </a:p>
          <a:p>
            <a:r>
              <a:rPr lang="da-DK" sz="2400" dirty="0">
                <a:latin typeface="Calibri" pitchFamily="34" charset="0"/>
              </a:rPr>
              <a:t>Hvilke paradigmeskifte beskrives der her?</a:t>
            </a:r>
          </a:p>
          <a:p>
            <a:endParaRPr lang="da-DK" sz="2400" dirty="0">
              <a:latin typeface="Calibri" pitchFamily="34" charset="0"/>
            </a:endParaRPr>
          </a:p>
          <a:p>
            <a:pPr lvl="1"/>
            <a:r>
              <a:rPr lang="da-DK" sz="2400" dirty="0">
                <a:latin typeface="Calibri" pitchFamily="34" charset="0"/>
              </a:rPr>
              <a:t>Fra industrisamfund til videnssamfund</a:t>
            </a:r>
          </a:p>
          <a:p>
            <a:pPr lvl="1"/>
            <a:r>
              <a:rPr lang="da-DK" sz="2400" dirty="0">
                <a:latin typeface="Calibri" pitchFamily="34" charset="0"/>
              </a:rPr>
              <a:t>Fra massemarked til oplevelsesmarked</a:t>
            </a:r>
          </a:p>
          <a:p>
            <a:endParaRPr lang="da-DK" sz="2400" dirty="0">
              <a:latin typeface="Calibri" pitchFamily="34" charset="0"/>
            </a:endParaRPr>
          </a:p>
          <a:p>
            <a:endParaRPr lang="en-US" sz="2400" dirty="0"/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xmlns="" id="{81204C41-8A31-475C-8066-F0BFCC661EF5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</a:t>
            </a:r>
            <a:r>
              <a:rPr lang="da-DK" dirty="0">
                <a:solidFill>
                  <a:srgbClr val="FF0000"/>
                </a:solidFill>
                <a:latin typeface="+mj-lt"/>
              </a:rPr>
              <a:t>Paradigmeskift</a:t>
            </a:r>
            <a:r>
              <a:rPr lang="da-DK" dirty="0">
                <a:latin typeface="+mj-lt"/>
              </a:rPr>
              <a:t>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9A0B81-D8F6-434B-9218-D9FA0BDD2F39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25747-5BDA-49DE-9CF8-D64928DD95E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ikek 10 Organisation Identitet og netværk</a:t>
            </a:r>
            <a:endParaRPr lang="en-US" dirty="0"/>
          </a:p>
        </p:txBody>
      </p:sp>
      <p:sp>
        <p:nvSpPr>
          <p:cNvPr id="11" name="Tekstboks 10"/>
          <p:cNvSpPr txBox="1"/>
          <p:nvPr/>
        </p:nvSpPr>
        <p:spPr>
          <a:xfrm>
            <a:off x="2051720" y="71435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Calibri" pitchFamily="34" charset="0"/>
              </a:rPr>
              <a:t>Med udgangspunkt i </a:t>
            </a:r>
            <a:r>
              <a:rPr lang="da-DK" sz="2400" dirty="0" err="1">
                <a:latin typeface="Calibri" pitchFamily="34" charset="0"/>
              </a:rPr>
              <a:t>Maslows</a:t>
            </a:r>
            <a:r>
              <a:rPr lang="da-DK" sz="2400" dirty="0">
                <a:latin typeface="Calibri" pitchFamily="34" charset="0"/>
              </a:rPr>
              <a:t> behovspyramide kommenter forfatternes analyse af samfundsudviklingen i de sidste 90  år.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4685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boks 7">
            <a:extLst>
              <a:ext uri="{FF2B5EF4-FFF2-40B4-BE49-F238E27FC236}">
                <a16:creationId xmlns:a16="http://schemas.microsoft.com/office/drawing/2014/main" xmlns="" id="{68BBE506-66E5-4F60-B22F-1CED16C96402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352F50-134F-46AE-BD46-0E5D302D5B30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25747-5BDA-49DE-9CF8-D64928DD95E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ikek 10 Organisation Identitet og netværk</a:t>
            </a:r>
            <a:endParaRPr lang="en-US" dirty="0"/>
          </a:p>
        </p:txBody>
      </p:sp>
      <p:sp>
        <p:nvSpPr>
          <p:cNvPr id="11" name="Tekstboks 10"/>
          <p:cNvSpPr txBox="1"/>
          <p:nvPr/>
        </p:nvSpPr>
        <p:spPr>
          <a:xfrm>
            <a:off x="2051720" y="548680"/>
            <a:ext cx="5949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>
              <a:latin typeface="+mn-lt"/>
            </a:endParaRPr>
          </a:p>
          <a:p>
            <a:pPr algn="ctr"/>
            <a:r>
              <a:rPr lang="da-DK" sz="2400" dirty="0">
                <a:latin typeface="+mn-lt"/>
              </a:rPr>
              <a:t>Behov for selvrealisering (kreativitet, søgen efter spænding og oplevelse)</a:t>
            </a:r>
          </a:p>
          <a:p>
            <a:pPr algn="ctr"/>
            <a:r>
              <a:rPr lang="da-DK" sz="2400" dirty="0">
                <a:latin typeface="+mn-lt"/>
              </a:rPr>
              <a:t>Egocentriske behov (status, respekt, anerkendelse)</a:t>
            </a:r>
          </a:p>
          <a:p>
            <a:pPr algn="ctr"/>
            <a:r>
              <a:rPr lang="da-DK" sz="2400" dirty="0">
                <a:latin typeface="+mn-lt"/>
              </a:rPr>
              <a:t>Sociale behov (fællesskab, kærlighed, kontakt, accept)</a:t>
            </a:r>
          </a:p>
          <a:p>
            <a:pPr algn="ctr"/>
            <a:r>
              <a:rPr lang="da-DK" sz="2400" dirty="0">
                <a:latin typeface="+mn-lt"/>
              </a:rPr>
              <a:t>Behov for tryghed og sikkerhed (beskyttelse)</a:t>
            </a:r>
          </a:p>
          <a:p>
            <a:pPr algn="ctr"/>
            <a:r>
              <a:rPr lang="da-DK" sz="2400" dirty="0">
                <a:latin typeface="+mn-lt"/>
              </a:rPr>
              <a:t>Fysiologiske behov (mad, søvn, sex)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Mange i Danmark er nået til den øverste niveau. Fra sult over køkken, fedt køkken og </a:t>
            </a:r>
            <a:r>
              <a:rPr lang="da-DK" sz="2400" dirty="0" err="1">
                <a:latin typeface="+mn-lt"/>
              </a:rPr>
              <a:t>udekøkken</a:t>
            </a:r>
            <a:r>
              <a:rPr lang="da-DK" sz="2400" dirty="0">
                <a:latin typeface="+mn-lt"/>
              </a:rPr>
              <a:t> til ret til et fedt liv. Det postmoderne liv hvor noget er ’cool’ bare der er ’ægte’.</a:t>
            </a:r>
          </a:p>
        </p:txBody>
      </p:sp>
      <p:sp>
        <p:nvSpPr>
          <p:cNvPr id="7" name="Tekstboks 7">
            <a:extLst>
              <a:ext uri="{FF2B5EF4-FFF2-40B4-BE49-F238E27FC236}">
                <a16:creationId xmlns:a16="http://schemas.microsoft.com/office/drawing/2014/main" xmlns="" id="{D4D64265-7B18-481A-8FDD-5944AFE7F890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" y="1340768"/>
            <a:ext cx="919636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2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28604"/>
            <a:ext cx="6949436" cy="5357850"/>
          </a:xfrm>
        </p:spPr>
        <p:txBody>
          <a:bodyPr>
            <a:noAutofit/>
          </a:bodyPr>
          <a:lstStyle/>
          <a:p>
            <a:pPr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E04-BB23-4AF9-B31C-BB81B701A14C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ikek</a:t>
            </a:r>
            <a:r>
              <a:rPr lang="en-US" dirty="0"/>
              <a:t> 10 </a:t>
            </a:r>
            <a:r>
              <a:rPr lang="en-US" dirty="0" err="1"/>
              <a:t>Organisation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Identitet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netværk</a:t>
            </a:r>
            <a:endParaRPr lang="en-US" dirty="0"/>
          </a:p>
        </p:txBody>
      </p:sp>
      <p:sp>
        <p:nvSpPr>
          <p:cNvPr id="7" name="Tekstboks 7">
            <a:extLst>
              <a:ext uri="{FF2B5EF4-FFF2-40B4-BE49-F238E27FC236}">
                <a16:creationId xmlns:a16="http://schemas.microsoft.com/office/drawing/2014/main" xmlns="" id="{D804415D-C5B7-4F35-8FE8-5E6833D2AB2F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826A43-2576-4746-9E0A-31B06A1C5EEE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25747-5BDA-49DE-9CF8-D64928DD95E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ikek</a:t>
            </a:r>
            <a:r>
              <a:rPr lang="en-US" dirty="0"/>
              <a:t> 10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Identitet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netværk</a:t>
            </a:r>
            <a:endParaRPr lang="en-US" dirty="0"/>
          </a:p>
        </p:txBody>
      </p:sp>
      <p:sp>
        <p:nvSpPr>
          <p:cNvPr id="11" name="Tekstboks 10"/>
          <p:cNvSpPr txBox="1"/>
          <p:nvPr/>
        </p:nvSpPr>
        <p:spPr>
          <a:xfrm>
            <a:off x="2051720" y="388977"/>
            <a:ext cx="6735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n-lt"/>
              </a:rPr>
              <a:t>Hvilken fejl mener forfatterne at mange erhvervsvirksomheder i Danmark begår?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Ikke tilstrækkelig fokus på innovation. </a:t>
            </a:r>
            <a:r>
              <a:rPr lang="da-DK" sz="2400" dirty="0" err="1">
                <a:latin typeface="+mn-lt"/>
              </a:rPr>
              <a:t>Styling</a:t>
            </a:r>
            <a:r>
              <a:rPr lang="da-DK" sz="2400" dirty="0">
                <a:latin typeface="+mn-lt"/>
              </a:rPr>
              <a:t> i stedet for design. </a:t>
            </a:r>
            <a:endParaRPr lang="en-US" sz="2400" dirty="0">
              <a:latin typeface="+mn-lt"/>
            </a:endParaRPr>
          </a:p>
          <a:p>
            <a:endParaRPr lang="da-DK" sz="2400" dirty="0">
              <a:latin typeface="+mn-lt"/>
            </a:endParaRPr>
          </a:p>
        </p:txBody>
      </p:sp>
      <p:sp>
        <p:nvSpPr>
          <p:cNvPr id="7" name="Tekstboks 7">
            <a:extLst>
              <a:ext uri="{FF2B5EF4-FFF2-40B4-BE49-F238E27FC236}">
                <a16:creationId xmlns:a16="http://schemas.microsoft.com/office/drawing/2014/main" xmlns="" id="{DC625D10-EAF3-4AA1-A3E5-7BA07256770D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35696" y="136525"/>
            <a:ext cx="7302836" cy="67214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400" b="1" dirty="0" err="1"/>
              <a:t>IkEk</a:t>
            </a:r>
            <a:r>
              <a:rPr lang="da-DK" sz="2400" b="1" dirty="0"/>
              <a:t> synopsis </a:t>
            </a:r>
            <a:r>
              <a:rPr lang="da-DK" sz="2400" b="1" dirty="0">
                <a:solidFill>
                  <a:srgbClr val="FF0000"/>
                </a:solidFill>
              </a:rPr>
              <a:t>2017</a:t>
            </a:r>
            <a:endParaRPr lang="da-DK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2400" dirty="0"/>
              <a:t>Ved en synopsis forstås et skriftligt oplæg. Den skal indeholde:</a:t>
            </a:r>
          </a:p>
          <a:p>
            <a:pPr marL="0" indent="0">
              <a:buNone/>
            </a:pPr>
            <a:endParaRPr lang="da-DK" sz="2400" dirty="0"/>
          </a:p>
          <a:p>
            <a:pPr marL="457200" indent="-457200">
              <a:buAutoNum type="arabicPeriod"/>
            </a:pPr>
            <a:r>
              <a:rPr lang="da-DK" sz="2400" dirty="0"/>
              <a:t>Baggrund: En kort forklaring på valg af eksamensemne. Her kan baggrundsinformation der skønnes relevant medtages (studie, relation til eksamensemne)</a:t>
            </a:r>
          </a:p>
          <a:p>
            <a:pPr marL="457200" indent="-457200">
              <a:buAutoNum type="arabicPeriod"/>
            </a:pPr>
            <a:r>
              <a:rPr lang="da-DK" sz="2400" dirty="0"/>
              <a:t>Kort metodeafsnit: En kort redegøres for valget af teorier (f.eks. Halls Kontekstteori), modeller (f.eks. Business Model </a:t>
            </a:r>
            <a:r>
              <a:rPr lang="da-DK" sz="2400" dirty="0" err="1"/>
              <a:t>Canvas</a:t>
            </a:r>
            <a:r>
              <a:rPr lang="da-DK" sz="2400" dirty="0"/>
              <a:t> eller </a:t>
            </a:r>
            <a:r>
              <a:rPr lang="da-DK" sz="2400" dirty="0" err="1"/>
              <a:t>tmk</a:t>
            </a:r>
            <a:r>
              <a:rPr lang="da-DK" sz="2400" dirty="0"/>
              <a:t> modellen) og evt. dataindsamling (primær og sekundær data)</a:t>
            </a:r>
          </a:p>
          <a:p>
            <a:pPr marL="457200" indent="-457200">
              <a:buAutoNum type="arabicPeriod"/>
            </a:pPr>
            <a:r>
              <a:rPr lang="da-DK" sz="2400" dirty="0"/>
              <a:t>Skriftlig </a:t>
            </a:r>
            <a:r>
              <a:rPr lang="da-DK" sz="2400" dirty="0" err="1"/>
              <a:t>pitch</a:t>
            </a:r>
            <a:r>
              <a:rPr lang="da-DK" sz="2400" dirty="0"/>
              <a:t> af de mest relevante aspekter af eksamensemnet samt kort beskrivelse af gruppemedlemmernes perspektiv</a:t>
            </a:r>
          </a:p>
          <a:p>
            <a:pPr marL="457200" indent="-457200">
              <a:buAutoNum type="arabicPeriod"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Under den mundtlige eksamen uddybes synopsis. Der kan stilles spørgsmål til hele pensum. Kompendiet er obligatorisk pensum.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A218-3949-483D-BDC2-CD3D8A8A5224}" type="datetime2">
              <a:rPr lang="da-DK" smtClean="0"/>
              <a:t>20. november 2018</a:t>
            </a:fld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131239" y="2649958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/>
          </a:p>
        </p:txBody>
      </p:sp>
      <p:sp>
        <p:nvSpPr>
          <p:cNvPr id="9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ikek 13 Synopsis  Repetition 2</a:t>
            </a:r>
            <a:endParaRPr lang="en-US" dirty="0"/>
          </a:p>
        </p:txBody>
      </p:sp>
      <p:sp>
        <p:nvSpPr>
          <p:cNvPr id="7" name="Tekstboks 7">
            <a:extLst>
              <a:ext uri="{FF2B5EF4-FFF2-40B4-BE49-F238E27FC236}">
                <a16:creationId xmlns:a16="http://schemas.microsoft.com/office/drawing/2014/main" xmlns="" id="{68F82FD1-5D7C-4141-BC70-EAB59EC3E280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solidFill>
                  <a:srgbClr val="FF0000"/>
                </a:solidFill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  <p:extLst>
      <p:ext uri="{BB962C8B-B14F-4D97-AF65-F5344CB8AC3E}">
        <p14:creationId xmlns:p14="http://schemas.microsoft.com/office/powerpoint/2010/main" val="220732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826A43-2576-4746-9E0A-31B06A1C5EEE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25747-5BDA-49DE-9CF8-D64928DD95E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ikek</a:t>
            </a:r>
            <a:r>
              <a:rPr lang="en-US" dirty="0"/>
              <a:t> 10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Identitet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netværk</a:t>
            </a:r>
            <a:endParaRPr lang="en-US" dirty="0"/>
          </a:p>
        </p:txBody>
      </p:sp>
      <p:sp>
        <p:nvSpPr>
          <p:cNvPr id="11" name="Tekstboks 10"/>
          <p:cNvSpPr txBox="1"/>
          <p:nvPr/>
        </p:nvSpPr>
        <p:spPr>
          <a:xfrm>
            <a:off x="2051720" y="908720"/>
            <a:ext cx="6735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n-lt"/>
              </a:rPr>
              <a:t>til den 27/11: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Læs The </a:t>
            </a:r>
            <a:r>
              <a:rPr lang="da-DK" sz="2400" dirty="0" err="1">
                <a:latin typeface="+mn-lt"/>
              </a:rPr>
              <a:t>four</a:t>
            </a:r>
            <a:r>
              <a:rPr lang="da-DK" sz="2400" dirty="0">
                <a:latin typeface="+mn-lt"/>
              </a:rPr>
              <a:t> ages of branding</a:t>
            </a:r>
          </a:p>
          <a:p>
            <a:r>
              <a:rPr lang="da-DK" sz="2400" dirty="0">
                <a:latin typeface="+mn-lt"/>
                <a:hlinkClick r:id="rId2"/>
              </a:rPr>
              <a:t>http://interbrand.com/views/the-four-ages-of-branding/</a:t>
            </a:r>
            <a:endParaRPr lang="da-DK" sz="2400" dirty="0">
              <a:latin typeface="+mn-lt"/>
            </a:endParaRP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Undersøg om der findes relevante artikler til jeres projekt på </a:t>
            </a:r>
            <a:r>
              <a:rPr lang="da-DK" sz="2400" dirty="0">
                <a:latin typeface="+mn-lt"/>
                <a:hlinkClick r:id="rId3"/>
              </a:rPr>
              <a:t>https://www.interbrand.com/views/key-takeaways-from-best-global-brands-2018-summit/</a:t>
            </a:r>
            <a:r>
              <a:rPr lang="da-DK" sz="2400" dirty="0">
                <a:latin typeface="+mn-lt"/>
              </a:rPr>
              <a:t> </a:t>
            </a:r>
          </a:p>
          <a:p>
            <a:endParaRPr lang="da-DK" sz="2400" dirty="0">
              <a:latin typeface="+mn-lt"/>
            </a:endParaRPr>
          </a:p>
          <a:p>
            <a:r>
              <a:rPr lang="da-DK" sz="2400" dirty="0">
                <a:latin typeface="+mn-lt"/>
              </a:rPr>
              <a:t>Se Geert Hofstede - Recent </a:t>
            </a:r>
            <a:r>
              <a:rPr lang="da-DK" sz="2400" dirty="0" err="1">
                <a:latin typeface="+mn-lt"/>
              </a:rPr>
              <a:t>Discoveries</a:t>
            </a:r>
            <a:r>
              <a:rPr lang="da-DK" sz="2400" dirty="0">
                <a:latin typeface="+mn-lt"/>
              </a:rPr>
              <a:t> </a:t>
            </a:r>
            <a:r>
              <a:rPr lang="da-DK" sz="2400" dirty="0" err="1">
                <a:latin typeface="+mn-lt"/>
              </a:rPr>
              <a:t>about</a:t>
            </a:r>
            <a:r>
              <a:rPr lang="da-DK" sz="2400" dirty="0">
                <a:latin typeface="+mn-lt"/>
              </a:rPr>
              <a:t> </a:t>
            </a:r>
            <a:r>
              <a:rPr lang="da-DK" sz="2400" dirty="0" err="1">
                <a:latin typeface="+mn-lt"/>
              </a:rPr>
              <a:t>Cultural</a:t>
            </a:r>
            <a:r>
              <a:rPr lang="da-DK" sz="2400" dirty="0">
                <a:latin typeface="+mn-lt"/>
              </a:rPr>
              <a:t> Differences 2013</a:t>
            </a:r>
          </a:p>
          <a:p>
            <a:r>
              <a:rPr lang="da-DK" sz="2400" dirty="0">
                <a:latin typeface="+mn-lt"/>
                <a:hlinkClick r:id="rId4"/>
              </a:rPr>
              <a:t>https://www.youtube.com/watch?v=LBv1wLuY3Ko</a:t>
            </a:r>
            <a:endParaRPr lang="da-DK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5467" y="1628800"/>
            <a:ext cx="2088232" cy="359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Præsentationer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Eksternt indlæg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Opgave</a:t>
            </a:r>
          </a:p>
        </p:txBody>
      </p:sp>
    </p:spTree>
    <p:extLst>
      <p:ext uri="{BB962C8B-B14F-4D97-AF65-F5344CB8AC3E}">
        <p14:creationId xmlns:p14="http://schemas.microsoft.com/office/powerpoint/2010/main" val="295840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855-9F66-4CB4-9FAA-3620FEA0B75E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ikek 10 Organisation Identitet og netværk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2007-BD0B-404B-A3D2-1FB5E385FA9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18383"/>
            <a:ext cx="12313368" cy="76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0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75A-74B1-4116-82A2-037F83163BB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8B0E3B9F-98F2-432E-83E8-187CDF8DA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5" t="11042" r="14680" b="3011"/>
          <a:stretch/>
        </p:blipFill>
        <p:spPr>
          <a:xfrm>
            <a:off x="-108520" y="0"/>
            <a:ext cx="972108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28604"/>
            <a:ext cx="6949436" cy="535785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da-DK" sz="2400" dirty="0"/>
              <a:t>Dahl: Magt, passion, kommunikation</a:t>
            </a:r>
            <a:endParaRPr lang="en-US" sz="2400" dirty="0"/>
          </a:p>
          <a:p>
            <a:pPr>
              <a:buNone/>
            </a:pPr>
            <a:r>
              <a:rPr lang="da-DK" sz="2400" dirty="0"/>
              <a:t>Hvilke aspekter adskiller først og fremmest netværkssamfundet fra industrisamfundet?</a:t>
            </a:r>
          </a:p>
          <a:p>
            <a:r>
              <a:rPr lang="da-DK" sz="2400" dirty="0"/>
              <a:t>Fra industrisamfundets konkurrenceparametre (volumen, pris, kvalitet) til (forandrings-)hastighed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Nyt</a:t>
            </a:r>
            <a:r>
              <a:rPr lang="en-US" sz="2400" dirty="0"/>
              <a:t>) </a:t>
            </a:r>
            <a:r>
              <a:rPr lang="en-US" sz="2400" dirty="0" err="1"/>
              <a:t>viden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personlig</a:t>
            </a:r>
            <a:r>
              <a:rPr lang="en-US" sz="2400" dirty="0"/>
              <a:t> entrepreneurship </a:t>
            </a:r>
            <a:r>
              <a:rPr lang="en-US" sz="2400" dirty="0" err="1"/>
              <a:t>erstatter</a:t>
            </a:r>
            <a:r>
              <a:rPr lang="en-US" sz="2400" dirty="0"/>
              <a:t> </a:t>
            </a:r>
            <a:r>
              <a:rPr lang="en-US" sz="2400" dirty="0" err="1"/>
              <a:t>nye</a:t>
            </a:r>
            <a:r>
              <a:rPr lang="en-US" sz="2400" dirty="0"/>
              <a:t> </a:t>
            </a:r>
            <a:r>
              <a:rPr lang="en-US" sz="2400" dirty="0" err="1"/>
              <a:t>energikilder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vigtigste</a:t>
            </a:r>
            <a:r>
              <a:rPr lang="en-US" sz="2400" dirty="0"/>
              <a:t> </a:t>
            </a:r>
            <a:r>
              <a:rPr lang="en-US" sz="2400" dirty="0" err="1"/>
              <a:t>betingelse</a:t>
            </a:r>
            <a:r>
              <a:rPr lang="en-US" sz="2400" dirty="0"/>
              <a:t> for </a:t>
            </a:r>
            <a:r>
              <a:rPr lang="en-US" sz="2400" dirty="0" err="1"/>
              <a:t>økonomisk</a:t>
            </a:r>
            <a:r>
              <a:rPr lang="en-US" sz="2400" dirty="0"/>
              <a:t> </a:t>
            </a:r>
            <a:r>
              <a:rPr lang="en-US" sz="2400" dirty="0" err="1"/>
              <a:t>vækst</a:t>
            </a:r>
            <a:r>
              <a:rPr lang="en-US" sz="2400" dirty="0"/>
              <a:t>.</a:t>
            </a:r>
          </a:p>
          <a:p>
            <a:pPr lvl="1"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E04-BB23-4AF9-B31C-BB81B701A14C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ikek</a:t>
            </a:r>
            <a:r>
              <a:rPr lang="en-US" dirty="0"/>
              <a:t> 10 </a:t>
            </a:r>
            <a:r>
              <a:rPr lang="en-US" dirty="0" err="1"/>
              <a:t>Organisation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Identitet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netværk</a:t>
            </a:r>
            <a:endParaRPr lang="en-US" dirty="0"/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xmlns="" id="{13595489-34D7-4E84-8B17-12F2647CC60F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solidFill>
                  <a:srgbClr val="FF0000"/>
                </a:solidFill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  <p:extLst>
      <p:ext uri="{BB962C8B-B14F-4D97-AF65-F5344CB8AC3E}">
        <p14:creationId xmlns:p14="http://schemas.microsoft.com/office/powerpoint/2010/main" val="161315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12D-B722-4E9F-89F1-8DA3E3203F1F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pic>
        <p:nvPicPr>
          <p:cNvPr id="2" name="Billede 1">
            <a:hlinkClick r:id="rId2"/>
            <a:extLst>
              <a:ext uri="{FF2B5EF4-FFF2-40B4-BE49-F238E27FC236}">
                <a16:creationId xmlns:a16="http://schemas.microsoft.com/office/drawing/2014/main" xmlns="" id="{12A6D4B9-99F3-4613-9B9E-ACD149CCD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" t="10191" r="21957"/>
          <a:stretch/>
        </p:blipFill>
        <p:spPr>
          <a:xfrm>
            <a:off x="1" y="136525"/>
            <a:ext cx="9144000" cy="57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0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B2AF-5A73-4412-9F02-7574FC9819AC}" type="datetime1">
              <a:rPr lang="en-US" smtClean="0"/>
              <a:t>11/20/2018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Billede 4">
            <a:hlinkClick r:id="rId3"/>
            <a:extLst>
              <a:ext uri="{FF2B5EF4-FFF2-40B4-BE49-F238E27FC236}">
                <a16:creationId xmlns:a16="http://schemas.microsoft.com/office/drawing/2014/main" xmlns="" id="{8BC42C23-CED5-4504-AF9B-372333BE4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36615" y="-2615441"/>
            <a:ext cx="16617230" cy="9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0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775A-74B1-4116-82A2-037F83163BB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pic>
        <p:nvPicPr>
          <p:cNvPr id="3" name="Billede 2">
            <a:hlinkClick r:id="rId2"/>
            <a:extLst>
              <a:ext uri="{FF2B5EF4-FFF2-40B4-BE49-F238E27FC236}">
                <a16:creationId xmlns:a16="http://schemas.microsoft.com/office/drawing/2014/main" xmlns="" id="{1B3F3038-4FE9-4EB5-9177-4F00F8FA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1097" y="-981258"/>
            <a:ext cx="13535865" cy="73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2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28604"/>
            <a:ext cx="6949436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/>
              <a:t>Hvilke aspekter adskiller først og fremmest netværkssamfundet fra industrisamfundet?</a:t>
            </a:r>
          </a:p>
          <a:p>
            <a:r>
              <a:rPr lang="da-DK" sz="2400" dirty="0"/>
              <a:t>Fra industrisamfundets konkurrenceparametre (volumen, pris, kvalitet) til (forandrings-)hastighed</a:t>
            </a:r>
          </a:p>
          <a:p>
            <a:r>
              <a:rPr lang="en-US" sz="2400" dirty="0"/>
              <a:t>(Ny) </a:t>
            </a:r>
            <a:r>
              <a:rPr lang="en-US" sz="2400" dirty="0" err="1"/>
              <a:t>viden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personlig</a:t>
            </a:r>
            <a:r>
              <a:rPr lang="en-US" sz="2400" dirty="0"/>
              <a:t> entrepreneurship </a:t>
            </a:r>
            <a:r>
              <a:rPr lang="en-US" sz="2400" dirty="0" err="1"/>
              <a:t>erstatter</a:t>
            </a:r>
            <a:r>
              <a:rPr lang="en-US" sz="2400" dirty="0"/>
              <a:t> </a:t>
            </a:r>
            <a:r>
              <a:rPr lang="en-US" sz="2400" dirty="0" err="1"/>
              <a:t>nye</a:t>
            </a:r>
            <a:r>
              <a:rPr lang="en-US" sz="2400" dirty="0"/>
              <a:t> </a:t>
            </a:r>
            <a:r>
              <a:rPr lang="en-US" sz="2400" dirty="0" err="1"/>
              <a:t>energikilder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vigtigste</a:t>
            </a:r>
            <a:r>
              <a:rPr lang="en-US" sz="2400" dirty="0"/>
              <a:t> </a:t>
            </a:r>
            <a:r>
              <a:rPr lang="en-US" sz="2400" dirty="0" err="1"/>
              <a:t>betingelse</a:t>
            </a:r>
            <a:r>
              <a:rPr lang="en-US" sz="2400" dirty="0"/>
              <a:t> for </a:t>
            </a:r>
            <a:r>
              <a:rPr lang="en-US" sz="2400" dirty="0" err="1"/>
              <a:t>økonomisk</a:t>
            </a:r>
            <a:r>
              <a:rPr lang="en-US" sz="2400" dirty="0"/>
              <a:t> </a:t>
            </a:r>
            <a:r>
              <a:rPr lang="en-US" sz="2400" dirty="0" err="1"/>
              <a:t>vækst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 err="1"/>
              <a:t>Hvilke</a:t>
            </a:r>
            <a:r>
              <a:rPr lang="en-US" sz="2400" dirty="0"/>
              <a:t> </a:t>
            </a:r>
            <a:r>
              <a:rPr lang="en-US" sz="2400" dirty="0" err="1"/>
              <a:t>organisatoriske</a:t>
            </a:r>
            <a:r>
              <a:rPr lang="en-US" sz="2400" dirty="0"/>
              <a:t> </a:t>
            </a:r>
            <a:r>
              <a:rPr lang="en-US" sz="2400" dirty="0" err="1"/>
              <a:t>forandringer</a:t>
            </a:r>
            <a:r>
              <a:rPr lang="en-US" sz="2400" dirty="0"/>
              <a:t> </a:t>
            </a:r>
            <a:r>
              <a:rPr lang="en-US" sz="2400" dirty="0" err="1"/>
              <a:t>medfører</a:t>
            </a:r>
            <a:r>
              <a:rPr lang="en-US" sz="2400" dirty="0"/>
              <a:t> </a:t>
            </a:r>
            <a:r>
              <a:rPr lang="en-US" sz="2400" dirty="0" err="1"/>
              <a:t>netværkssamfundet</a:t>
            </a:r>
            <a:r>
              <a:rPr lang="en-US" sz="2400" dirty="0"/>
              <a:t>?</a:t>
            </a:r>
          </a:p>
          <a:p>
            <a:r>
              <a:rPr lang="da-DK" sz="2400" dirty="0"/>
              <a:t>Fra bureaukrati til ’nogle løsere koblede systemer’</a:t>
            </a:r>
          </a:p>
          <a:p>
            <a:pPr lvl="1"/>
            <a:r>
              <a:rPr lang="da-DK" sz="2000" dirty="0"/>
              <a:t>Bureaukrati mangler hurtig tilpasningsevne</a:t>
            </a:r>
          </a:p>
          <a:p>
            <a:pPr lvl="1"/>
            <a:r>
              <a:rPr lang="da-DK" sz="2000" dirty="0"/>
              <a:t>Bureaukrati er ikke serviceorienteret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1775-E7B2-4863-AE1C-4A26799A6949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xmlns="" id="{08F74350-ABF4-467C-9F45-396593B21A27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solidFill>
                  <a:srgbClr val="FF0000"/>
                </a:solidFill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Politisk-økonomiske konsekvenser 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214290"/>
            <a:ext cx="6949436" cy="6215106"/>
          </a:xfrm>
        </p:spPr>
        <p:txBody>
          <a:bodyPr>
            <a:noAutofit/>
          </a:bodyPr>
          <a:lstStyle/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/>
              <a:t>Hvilken indvirkning har netværkssamfundet på de nationale økonomier?</a:t>
            </a:r>
          </a:p>
          <a:p>
            <a:r>
              <a:rPr lang="da-DK" sz="2400" dirty="0"/>
              <a:t>Forestillingen om en national økonomi bliver i stigende grad meningsløs. 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B9BF-1D04-4EDA-B44D-5FF5FA7FB693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xmlns="" id="{5C6B9941-8CDC-47E1-A3FB-A5E6AC84C4AA}"/>
              </a:ext>
            </a:extLst>
          </p:cNvPr>
          <p:cNvSpPr txBox="1"/>
          <p:nvPr/>
        </p:nvSpPr>
        <p:spPr>
          <a:xfrm>
            <a:off x="5467" y="1628800"/>
            <a:ext cx="2088232" cy="35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Pitch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Netværkssamfundet Entrepreneurship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Sociale konsekvenser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solidFill>
                  <a:srgbClr val="FF0000"/>
                </a:solidFill>
                <a:latin typeface="+mj-lt"/>
              </a:rPr>
              <a:t>Politisk-økonomiske konsekvenser </a:t>
            </a:r>
            <a:r>
              <a:rPr lang="da-DK" dirty="0">
                <a:latin typeface="+mj-lt"/>
              </a:rPr>
              <a:t>Paradigmeskift 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Markeder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Synopsis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a-DK" dirty="0">
                <a:latin typeface="+mj-lt"/>
              </a:rPr>
              <a:t>Gruppesparring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E78-A131-446C-A981-8F0711A7C7E8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7EDF-CBA6-4A40-8622-6E91409D68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ikek 10 Organisation Identitet og netværk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-803230"/>
            <a:ext cx="16002000" cy="962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487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1100</Words>
  <Application>Microsoft Office PowerPoint</Application>
  <PresentationFormat>Skærmshow (4:3)</PresentationFormat>
  <Paragraphs>247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Kontortema</vt:lpstr>
      <vt:lpstr> interkulturel erhvervskommunikation  ikek 10 ‘svar’  organisation identitet og netværk   epi  KU 2018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interkulturel erhvervskommunikation – ikek.dk</dc:title>
  <dc:creator>e</dc:creator>
  <cp:lastModifiedBy>e</cp:lastModifiedBy>
  <cp:revision>409</cp:revision>
  <dcterms:created xsi:type="dcterms:W3CDTF">2010-11-08T09:46:51Z</dcterms:created>
  <dcterms:modified xsi:type="dcterms:W3CDTF">2018-11-20T11:32:55Z</dcterms:modified>
</cp:coreProperties>
</file>